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83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Haase" userId="db98e60a651050b6" providerId="LiveId" clId="{F708F50F-AE2A-4547-B047-29F465055F29}"/>
    <pc:docChg chg="custSel modSld">
      <pc:chgData name="Henrik Haase" userId="db98e60a651050b6" providerId="LiveId" clId="{F708F50F-AE2A-4547-B047-29F465055F29}" dt="2022-02-15T14:53:13.757" v="10"/>
      <pc:docMkLst>
        <pc:docMk/>
      </pc:docMkLst>
      <pc:sldChg chg="addSp delSp modSp mod">
        <pc:chgData name="Henrik Haase" userId="db98e60a651050b6" providerId="LiveId" clId="{F708F50F-AE2A-4547-B047-29F465055F29}" dt="2022-02-15T14:53:13.757" v="10"/>
        <pc:sldMkLst>
          <pc:docMk/>
          <pc:sldMk cId="2731026528" sldId="839"/>
        </pc:sldMkLst>
        <pc:spChg chg="del">
          <ac:chgData name="Henrik Haase" userId="db98e60a651050b6" providerId="LiveId" clId="{F708F50F-AE2A-4547-B047-29F465055F29}" dt="2022-02-15T14:53:04.303" v="5" actId="478"/>
          <ac:spMkLst>
            <pc:docMk/>
            <pc:sldMk cId="2731026528" sldId="839"/>
            <ac:spMk id="3" creationId="{F4275CF6-A822-4320-A29B-509B388C4C7C}"/>
          </ac:spMkLst>
        </pc:spChg>
        <pc:spChg chg="del">
          <ac:chgData name="Henrik Haase" userId="db98e60a651050b6" providerId="LiveId" clId="{F708F50F-AE2A-4547-B047-29F465055F29}" dt="2022-02-15T14:53:08.235" v="7" actId="478"/>
          <ac:spMkLst>
            <pc:docMk/>
            <pc:sldMk cId="2731026528" sldId="839"/>
            <ac:spMk id="4" creationId="{B322B96D-3E9E-41C6-9E41-C1B8E89DB864}"/>
          </ac:spMkLst>
        </pc:spChg>
        <pc:spChg chg="add del mod">
          <ac:chgData name="Henrik Haase" userId="db98e60a651050b6" providerId="LiveId" clId="{F708F50F-AE2A-4547-B047-29F465055F29}" dt="2022-02-15T14:53:08.235" v="7" actId="478"/>
          <ac:spMkLst>
            <pc:docMk/>
            <pc:sldMk cId="2731026528" sldId="839"/>
            <ac:spMk id="8" creationId="{FFF884E2-950A-42F7-8E4E-3D0D1B28A3C5}"/>
          </ac:spMkLst>
        </pc:spChg>
        <pc:spChg chg="add del mod">
          <ac:chgData name="Henrik Haase" userId="db98e60a651050b6" providerId="LiveId" clId="{F708F50F-AE2A-4547-B047-29F465055F29}" dt="2022-02-15T14:53:05.980" v="6" actId="478"/>
          <ac:spMkLst>
            <pc:docMk/>
            <pc:sldMk cId="2731026528" sldId="839"/>
            <ac:spMk id="10" creationId="{7D0D595F-BE99-489D-BD3C-108FAEEAE4CA}"/>
          </ac:spMkLst>
        </pc:spChg>
        <pc:spChg chg="add del mod">
          <ac:chgData name="Henrik Haase" userId="db98e60a651050b6" providerId="LiveId" clId="{F708F50F-AE2A-4547-B047-29F465055F29}" dt="2022-02-15T14:53:11.921" v="9" actId="478"/>
          <ac:spMkLst>
            <pc:docMk/>
            <pc:sldMk cId="2731026528" sldId="839"/>
            <ac:spMk id="12" creationId="{80A39B5A-4189-41B8-B2B2-D2727D48DDC5}"/>
          </ac:spMkLst>
        </pc:spChg>
        <pc:spChg chg="del">
          <ac:chgData name="Henrik Haase" userId="db98e60a651050b6" providerId="LiveId" clId="{F708F50F-AE2A-4547-B047-29F465055F29}" dt="2022-02-15T14:53:01.966" v="4" actId="478"/>
          <ac:spMkLst>
            <pc:docMk/>
            <pc:sldMk cId="2731026528" sldId="839"/>
            <ac:spMk id="18434" creationId="{00000000-0000-0000-0000-000000000000}"/>
          </ac:spMkLst>
        </pc:spChg>
        <pc:picChg chg="del">
          <ac:chgData name="Henrik Haase" userId="db98e60a651050b6" providerId="LiveId" clId="{F708F50F-AE2A-4547-B047-29F465055F29}" dt="2022-02-15T14:53:08.235" v="7" actId="478"/>
          <ac:picMkLst>
            <pc:docMk/>
            <pc:sldMk cId="2731026528" sldId="839"/>
            <ac:picMk id="2" creationId="{00000000-0000-0000-0000-000000000000}"/>
          </ac:picMkLst>
        </pc:picChg>
        <pc:picChg chg="add del mod">
          <ac:chgData name="Henrik Haase" userId="db98e60a651050b6" providerId="LiveId" clId="{F708F50F-AE2A-4547-B047-29F465055F29}" dt="2022-02-15T14:52:59.076" v="3" actId="21"/>
          <ac:picMkLst>
            <pc:docMk/>
            <pc:sldMk cId="2731026528" sldId="839"/>
            <ac:picMk id="6" creationId="{5B94C7BA-D4A2-441C-BAE2-1688F20BD1A0}"/>
          </ac:picMkLst>
        </pc:picChg>
        <pc:picChg chg="add mod">
          <ac:chgData name="Henrik Haase" userId="db98e60a651050b6" providerId="LiveId" clId="{F708F50F-AE2A-4547-B047-29F465055F29}" dt="2022-02-15T14:53:13.757" v="10"/>
          <ac:picMkLst>
            <pc:docMk/>
            <pc:sldMk cId="2731026528" sldId="839"/>
            <ac:picMk id="14" creationId="{F9867C42-72DE-4FD9-BA5A-5117E3FC22A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30735-E8FC-4960-98A9-08C78A510E90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20082-859C-4068-ACB2-BF2C1FBDE14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365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slide represents a hypothetical model for the</a:t>
            </a:r>
            <a:r>
              <a:rPr lang="en-GB" baseline="0" dirty="0"/>
              <a:t> </a:t>
            </a:r>
            <a:r>
              <a:rPr lang="en-GB" dirty="0"/>
              <a:t>pathological-clinical continuum of AD.</a:t>
            </a:r>
            <a:r>
              <a:rPr lang="en-GB" baseline="30000" dirty="0"/>
              <a:t>[Sperling et al., 2011]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The ‘preclinical’ stage precedes mild cognitive impairment (MCI) and includes individuals who have evidence of early AD</a:t>
            </a:r>
            <a:r>
              <a:rPr lang="en-GB" baseline="0" dirty="0"/>
              <a:t> </a:t>
            </a:r>
            <a:r>
              <a:rPr lang="en-GB" dirty="0"/>
              <a:t>pathological changes, but do not meet clinical criteria for</a:t>
            </a:r>
            <a:r>
              <a:rPr lang="en-GB" baseline="0" dirty="0"/>
              <a:t> </a:t>
            </a:r>
            <a:r>
              <a:rPr lang="en-GB" dirty="0"/>
              <a:t>MCI or dementia.</a:t>
            </a:r>
            <a:r>
              <a:rPr lang="en-GB" baseline="30000" dirty="0"/>
              <a:t>[Sperling et al., 2011]</a:t>
            </a:r>
            <a:r>
              <a:rPr lang="en-GB" dirty="0"/>
              <a:t> It is likely that even this preclinical</a:t>
            </a:r>
            <a:r>
              <a:rPr lang="en-GB" baseline="0" dirty="0"/>
              <a:t> </a:t>
            </a:r>
            <a:r>
              <a:rPr lang="en-GB" dirty="0"/>
              <a:t>stage of the disease represents a continuum from</a:t>
            </a:r>
            <a:r>
              <a:rPr lang="en-GB" baseline="0" dirty="0"/>
              <a:t> </a:t>
            </a:r>
            <a:r>
              <a:rPr lang="en-GB" dirty="0"/>
              <a:t>completely asymptomatic individuals with biomarker</a:t>
            </a:r>
            <a:r>
              <a:rPr lang="en-GB" baseline="0" dirty="0"/>
              <a:t> </a:t>
            </a:r>
            <a:r>
              <a:rPr lang="en-GB" dirty="0"/>
              <a:t>evidence suggestive of AD-pathophysiological process at risk for progression to AD</a:t>
            </a:r>
            <a:r>
              <a:rPr lang="en-GB" baseline="0" dirty="0"/>
              <a:t> </a:t>
            </a:r>
            <a:r>
              <a:rPr lang="en-GB" dirty="0"/>
              <a:t>dementia to biomarker-positive individuals who are already</a:t>
            </a:r>
            <a:r>
              <a:rPr lang="en-GB" baseline="0" dirty="0"/>
              <a:t> </a:t>
            </a:r>
            <a:r>
              <a:rPr lang="en-GB" dirty="0"/>
              <a:t>demonstrating very subtle decline but not yet meeting standardized</a:t>
            </a:r>
            <a:r>
              <a:rPr lang="en-GB" baseline="0" dirty="0"/>
              <a:t> </a:t>
            </a:r>
            <a:r>
              <a:rPr lang="en-GB" dirty="0"/>
              <a:t>criteria for MCI.</a:t>
            </a:r>
            <a:r>
              <a:rPr lang="en-GB" baseline="30000" dirty="0"/>
              <a:t>[Sperling et al., 2011]</a:t>
            </a:r>
            <a:r>
              <a:rPr lang="en-GB" dirty="0"/>
              <a:t> This continuum of preclinical AD</a:t>
            </a:r>
            <a:r>
              <a:rPr lang="en-GB" baseline="0" dirty="0"/>
              <a:t> </a:t>
            </a:r>
            <a:r>
              <a:rPr lang="en-GB" dirty="0"/>
              <a:t>would also encompass: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individuals who carry one or</a:t>
            </a:r>
            <a:r>
              <a:rPr lang="en-GB" baseline="0" dirty="0"/>
              <a:t> </a:t>
            </a:r>
            <a:r>
              <a:rPr lang="en-GB" dirty="0"/>
              <a:t>more apolipoprotein E (</a:t>
            </a:r>
            <a:r>
              <a:rPr lang="en-GB" i="1" dirty="0"/>
              <a:t>APOE</a:t>
            </a:r>
            <a:r>
              <a:rPr lang="en-GB" dirty="0"/>
              <a:t>) </a:t>
            </a:r>
            <a:r>
              <a:rPr lang="en-GB" dirty="0">
                <a:sym typeface="Symbol" panose="05050102010706020507" pitchFamily="18" charset="2"/>
              </a:rPr>
              <a:t></a:t>
            </a:r>
            <a:r>
              <a:rPr lang="en-GB" dirty="0"/>
              <a:t>4 alleles who are known</a:t>
            </a:r>
            <a:r>
              <a:rPr lang="en-GB" baseline="0" dirty="0"/>
              <a:t> </a:t>
            </a:r>
            <a:r>
              <a:rPr lang="en-GB" dirty="0"/>
              <a:t>to have an increased risk of developing AD dementia, at</a:t>
            </a:r>
            <a:r>
              <a:rPr lang="en-GB" baseline="0" dirty="0"/>
              <a:t> </a:t>
            </a:r>
            <a:r>
              <a:rPr lang="en-GB" dirty="0"/>
              <a:t>the point they are AD-P biomarker-positive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carriers</a:t>
            </a:r>
            <a:r>
              <a:rPr lang="en-GB" baseline="0" dirty="0"/>
              <a:t> </a:t>
            </a:r>
            <a:r>
              <a:rPr lang="en-GB" dirty="0"/>
              <a:t>of autosomal-dominant mutations, who are in the </a:t>
            </a:r>
            <a:r>
              <a:rPr lang="en-GB" dirty="0" err="1"/>
              <a:t>presymptomatic</a:t>
            </a:r>
            <a:r>
              <a:rPr lang="en-GB" baseline="0" dirty="0"/>
              <a:t> </a:t>
            </a:r>
            <a:r>
              <a:rPr lang="en-GB" dirty="0"/>
              <a:t>biomarker-positive stage of their illness, and who</a:t>
            </a:r>
            <a:r>
              <a:rPr lang="en-GB" baseline="0" dirty="0"/>
              <a:t> </a:t>
            </a:r>
            <a:r>
              <a:rPr lang="en-GB" dirty="0"/>
              <a:t>will almost certainly manifest clinical symptoms and progress</a:t>
            </a:r>
            <a:r>
              <a:rPr lang="en-GB" baseline="0" dirty="0"/>
              <a:t> </a:t>
            </a:r>
            <a:r>
              <a:rPr lang="en-GB" dirty="0"/>
              <a:t>to 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GB" dirty="0"/>
              <a:t>Emerging evidence from both genetic</a:t>
            </a:r>
            <a:r>
              <a:rPr lang="en-GB" baseline="0" dirty="0"/>
              <a:t> </a:t>
            </a:r>
            <a:r>
              <a:rPr lang="en-GB" dirty="0"/>
              <a:t>at-risk and aging cohorts suggests that there may be a time</a:t>
            </a:r>
            <a:r>
              <a:rPr lang="en-GB" baseline="0" dirty="0"/>
              <a:t> </a:t>
            </a:r>
            <a:r>
              <a:rPr lang="en-GB" dirty="0"/>
              <a:t>lag of a decade or more between the beginning of the pathological</a:t>
            </a:r>
            <a:r>
              <a:rPr lang="en-GB" baseline="0" dirty="0"/>
              <a:t> </a:t>
            </a:r>
            <a:r>
              <a:rPr lang="en-GB" dirty="0"/>
              <a:t>cascade of AD and the onset of clinically evident</a:t>
            </a:r>
            <a:r>
              <a:rPr lang="en-GB" baseline="0" dirty="0"/>
              <a:t> </a:t>
            </a:r>
            <a:r>
              <a:rPr lang="en-GB" dirty="0"/>
              <a:t>impairment.</a:t>
            </a:r>
            <a:r>
              <a:rPr lang="en-GB" baseline="30000" dirty="0"/>
              <a:t>[Sperling et al., 2011]</a:t>
            </a:r>
            <a:r>
              <a:rPr lang="en-GB" dirty="0"/>
              <a:t> It has been proposed that AD begins with a long</a:t>
            </a:r>
            <a:r>
              <a:rPr lang="en-GB" baseline="0" dirty="0"/>
              <a:t> </a:t>
            </a:r>
            <a:r>
              <a:rPr lang="en-GB" dirty="0"/>
              <a:t>asymptomatic period, during which the pathophysiological</a:t>
            </a:r>
            <a:r>
              <a:rPr lang="en-GB" baseline="0" dirty="0"/>
              <a:t> </a:t>
            </a:r>
            <a:r>
              <a:rPr lang="en-GB" dirty="0"/>
              <a:t>process is progressing, and that individuals with biomarker</a:t>
            </a:r>
            <a:r>
              <a:rPr lang="en-GB" baseline="0" dirty="0"/>
              <a:t> </a:t>
            </a:r>
            <a:r>
              <a:rPr lang="en-GB" dirty="0"/>
              <a:t>evidence of early AD-pathophysiological process are at increased risk for developing</a:t>
            </a:r>
            <a:r>
              <a:rPr lang="en-GB" baseline="0" dirty="0"/>
              <a:t> </a:t>
            </a:r>
            <a:r>
              <a:rPr lang="en-GB" dirty="0"/>
              <a:t>cognitive and </a:t>
            </a:r>
            <a:r>
              <a:rPr lang="en-GB" dirty="0" err="1"/>
              <a:t>behavioral</a:t>
            </a:r>
            <a:r>
              <a:rPr lang="en-GB" dirty="0"/>
              <a:t> impairment and progression to clinically manifest AD</a:t>
            </a:r>
            <a:r>
              <a:rPr lang="en-GB" baseline="0" dirty="0"/>
              <a:t> </a:t>
            </a:r>
            <a:r>
              <a:rPr lang="en-GB" dirty="0"/>
              <a:t>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US" dirty="0"/>
              <a:t>Reference: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Sperling RA, </a:t>
            </a:r>
            <a:r>
              <a:rPr lang="en-US" dirty="0" err="1"/>
              <a:t>Aisen</a:t>
            </a:r>
            <a:r>
              <a:rPr lang="en-US" dirty="0"/>
              <a:t> PS, Beckett LA, et al. Toward defining the preclinical stages of Alzheimer’s disease: recommendations from the National Institute on Aging-Alzheimer’s Association workgroups on diagnostic guidelines for Alzheimer’s disease. </a:t>
            </a:r>
            <a:r>
              <a:rPr lang="en-US" dirty="0" err="1"/>
              <a:t>Alzheimers</a:t>
            </a:r>
            <a:r>
              <a:rPr lang="en-US" dirty="0"/>
              <a:t> Dement 2011; 7 (3): 280–292. </a:t>
            </a:r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5112" cy="3722687"/>
          </a:xfrm>
        </p:spPr>
      </p:sp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C8F75D-C544-4AF2-A1A3-8D5EFDD50911}" type="datetime5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15-Feb-22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1E7B0-DB02-4F04-A770-ADB5177832D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7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649876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23567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6463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99402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1312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624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6013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98590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6543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83240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1607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28967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7414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67944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71262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45754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41893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895466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2834059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093531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5196808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8356229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87560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6784343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506168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1794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7828813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803306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0329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91330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6085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67246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61440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70430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9567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383629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58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56417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3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671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F9867C42-72DE-4FD9-BA5A-5117E3FC22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244"/>
            <a:ext cx="12192000" cy="596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2652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346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NT_Neurotorium - PowerPoint-Skabelon - 2022-01-28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Hypothetical model for the pathological–clinical continuum of Alzheimer’s disease</dc:title>
  <dc:creator>Maria Nordfang</dc:creator>
  <cp:lastModifiedBy>Henrik Haase</cp:lastModifiedBy>
  <cp:revision>2</cp:revision>
  <dcterms:created xsi:type="dcterms:W3CDTF">2022-02-15T11:04:08Z</dcterms:created>
  <dcterms:modified xsi:type="dcterms:W3CDTF">2022-02-15T14:53:20Z</dcterms:modified>
</cp:coreProperties>
</file>